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50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5" roundtripDataSignature="AMtx7mhQxcQzVv+Cgtt7JgjWBEXAqhRH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customschemas.google.com/relationships/presentationmetadata" Target="metadata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Amy Snyder Ohta is inviting you to a scheduled Zoom meeting.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Topic: Amy's Winter quarter classes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Time: This is a recurring meeting Meet anytime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Join Zoom Meeting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https://washington.zoom.us/j/91617852059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Meeting ID: 916 1785 2059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One tap mobile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+12532158782,,91617852059# US (Tacoma)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+12063379723,,91617852059# US (Seattle)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Dial by your location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+1 253 215 8782 US (Tacoma)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+1 206 337 9723 US (Seattle)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+1 346 248 7799 US (Houston)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+1 602 753 0140 US (Phoenix)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+1 669 219 2599 US (San Jose)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+1 669 900 6833 US (San Jose)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+1 720 928 9299 US (Denver)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+1 971 247 1195 US (Portland)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+1 213 338 8477 US (Los Angeles)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+1 301 715 8592 US (Washington DC)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+1 312 626 6799 US (Chicago)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+1 470 250 9358 US (Atlanta)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+1 470 381 2552 US (Atlanta)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+1 646 518 9805 US (New York)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+1 646 876 9923 US (New York)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+1 651 372 8299 US (Minnesota)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+1 786 635 1003 US (Miami)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+1 267 831 0333 US (Philadelphia)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Meeting ID: 916 1785 2059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Find your local number: https://washington.zoom.us/u/aciBGQPrqp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Join by SIP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91617852059@zoomcrc.com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Join by H.323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162.255.37.11 (US West)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162.255.36.11 (US East)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221.122.88.195 (China)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115.114.131.7 (India Mumbai)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115.114.115.7 (India Hyderabad)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213.19.144.110 (Amsterdam Netherlands)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213.244.140.110 (Germany)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103.122.166.55 (Australia Sydney)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103.122.167.55 (Australia Melbourne)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209.9.211.110 (Hong Kong SAR)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149.137.40.110 (Singapore)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64.211.144.160 (Brazil)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69.174.57.160 (Canada Toronto)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65.39.152.160 (Canada Vancouver)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207.226.132.110 (Japan Tokyo)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149.137.24.110 (Japan Osaka)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Meeting ID: 916 1785 2059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/>
          <p:nvPr>
            <p:ph type="ctrTitle"/>
          </p:nvPr>
        </p:nvSpPr>
        <p:spPr>
          <a:xfrm>
            <a:off x="914400" y="1122364"/>
            <a:ext cx="10363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75"/>
              <a:buFont typeface="Calibri"/>
              <a:buNone/>
              <a:defRPr sz="337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1pPr>
            <a:lvl2pPr lvl="1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1125"/>
            </a:lvl2pPr>
            <a:lvl3pPr lvl="2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/>
            </a:lvl3pPr>
            <a:lvl4pPr lvl="3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lvl="4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lvl="5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lvl="6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lvl="7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lvl="8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1" name="Google Shape;111;p25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5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5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/>
          <p:nvPr>
            <p:ph type="title"/>
          </p:nvPr>
        </p:nvSpPr>
        <p:spPr>
          <a:xfrm>
            <a:off x="831852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75"/>
              <a:buFont typeface="Calibri"/>
              <a:buNone/>
              <a:defRPr sz="337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6"/>
          <p:cNvSpPr txBox="1"/>
          <p:nvPr>
            <p:ph idx="1" type="body"/>
          </p:nvPr>
        </p:nvSpPr>
        <p:spPr>
          <a:xfrm>
            <a:off x="831852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1125"/>
              <a:buNone/>
              <a:defRPr sz="1125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1013"/>
              <a:buNone/>
              <a:defRPr sz="1013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7" name="Google Shape;117;p26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6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6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7"/>
          <p:cNvSpPr txBox="1"/>
          <p:nvPr>
            <p:ph idx="1" type="body"/>
          </p:nvPr>
        </p:nvSpPr>
        <p:spPr>
          <a:xfrm>
            <a:off x="838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27"/>
          <p:cNvSpPr txBox="1"/>
          <p:nvPr>
            <p:ph idx="2" type="body"/>
          </p:nvPr>
        </p:nvSpPr>
        <p:spPr>
          <a:xfrm>
            <a:off x="6172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27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7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7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/>
          <p:nvPr>
            <p:ph type="title"/>
          </p:nvPr>
        </p:nvSpPr>
        <p:spPr>
          <a:xfrm>
            <a:off x="839789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8"/>
          <p:cNvSpPr txBox="1"/>
          <p:nvPr>
            <p:ph idx="1" type="body"/>
          </p:nvPr>
        </p:nvSpPr>
        <p:spPr>
          <a:xfrm>
            <a:off x="839789" y="1681164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b="1" sz="1125"/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9pPr>
          </a:lstStyle>
          <a:p/>
        </p:txBody>
      </p:sp>
      <p:sp>
        <p:nvSpPr>
          <p:cNvPr id="130" name="Google Shape;130;p28"/>
          <p:cNvSpPr txBox="1"/>
          <p:nvPr>
            <p:ph idx="2" type="body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28"/>
          <p:cNvSpPr txBox="1"/>
          <p:nvPr>
            <p:ph idx="3" type="body"/>
          </p:nvPr>
        </p:nvSpPr>
        <p:spPr>
          <a:xfrm>
            <a:off x="6172202" y="1681164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b="1" sz="1125"/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9pPr>
          </a:lstStyle>
          <a:p/>
        </p:txBody>
      </p:sp>
      <p:sp>
        <p:nvSpPr>
          <p:cNvPr id="132" name="Google Shape;132;p28"/>
          <p:cNvSpPr txBox="1"/>
          <p:nvPr>
            <p:ph idx="4" type="body"/>
          </p:nvPr>
        </p:nvSpPr>
        <p:spPr>
          <a:xfrm>
            <a:off x="6172202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8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8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8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9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9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9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0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0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1"/>
          <p:cNvSpPr txBox="1"/>
          <p:nvPr>
            <p:ph type="title"/>
          </p:nvPr>
        </p:nvSpPr>
        <p:spPr>
          <a:xfrm>
            <a:off x="839789" y="457200"/>
            <a:ext cx="393223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1" type="body"/>
          </p:nvPr>
        </p:nvSpPr>
        <p:spPr>
          <a:xfrm>
            <a:off x="5183188" y="987427"/>
            <a:ext cx="6172201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8612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575"/>
              <a:buChar char="•"/>
              <a:defRPr sz="1575"/>
            </a:lvl2pPr>
            <a:lvl3pPr indent="-314325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3pPr>
            <a:lvl4pPr indent="-300037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4pPr>
            <a:lvl5pPr indent="-300037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5pPr>
            <a:lvl6pPr indent="-300037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6pPr>
            <a:lvl7pPr indent="-300037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7pPr>
            <a:lvl8pPr indent="-300037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8pPr>
            <a:lvl9pPr indent="-300037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9pPr>
          </a:lstStyle>
          <a:p/>
        </p:txBody>
      </p:sp>
      <p:sp>
        <p:nvSpPr>
          <p:cNvPr id="148" name="Google Shape;148;p31"/>
          <p:cNvSpPr txBox="1"/>
          <p:nvPr>
            <p:ph idx="2" type="body"/>
          </p:nvPr>
        </p:nvSpPr>
        <p:spPr>
          <a:xfrm>
            <a:off x="839789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788"/>
              <a:buNone/>
              <a:defRPr sz="788"/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9pPr>
          </a:lstStyle>
          <a:p/>
        </p:txBody>
      </p:sp>
      <p:sp>
        <p:nvSpPr>
          <p:cNvPr id="149" name="Google Shape;149;p31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1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1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>
            <p:ph type="title"/>
          </p:nvPr>
        </p:nvSpPr>
        <p:spPr>
          <a:xfrm>
            <a:off x="839789" y="457200"/>
            <a:ext cx="393223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2"/>
          <p:cNvSpPr/>
          <p:nvPr>
            <p:ph idx="2" type="pic"/>
          </p:nvPr>
        </p:nvSpPr>
        <p:spPr>
          <a:xfrm>
            <a:off x="5183188" y="987427"/>
            <a:ext cx="6172201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/>
          <p:nvPr>
            <p:ph idx="1" type="body"/>
          </p:nvPr>
        </p:nvSpPr>
        <p:spPr>
          <a:xfrm>
            <a:off x="839789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788"/>
              <a:buNone/>
              <a:defRPr sz="788"/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9pPr>
          </a:lstStyle>
          <a:p/>
        </p:txBody>
      </p:sp>
      <p:sp>
        <p:nvSpPr>
          <p:cNvPr id="156" name="Google Shape;156;p32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2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3"/>
          <p:cNvSpPr txBox="1"/>
          <p:nvPr>
            <p:ph idx="1" type="body"/>
          </p:nvPr>
        </p:nvSpPr>
        <p:spPr>
          <a:xfrm rot="5400000">
            <a:off x="3920333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2" name="Google Shape;162;p33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3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3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4"/>
          <p:cNvSpPr txBox="1"/>
          <p:nvPr>
            <p:ph type="title"/>
          </p:nvPr>
        </p:nvSpPr>
        <p:spPr>
          <a:xfrm rot="5400000">
            <a:off x="7133432" y="1956595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4"/>
          <p:cNvSpPr txBox="1"/>
          <p:nvPr>
            <p:ph idx="1" type="body"/>
          </p:nvPr>
        </p:nvSpPr>
        <p:spPr>
          <a:xfrm rot="5400000">
            <a:off x="1799432" y="-596105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34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4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4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6" name="Google Shape;3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2" name="Google Shape;4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1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" name="Google Shape;57;p1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4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75"/>
              <a:buFont typeface="Calibri"/>
              <a:buNone/>
              <a:defRPr b="0" i="0" sz="24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8612" lvl="0" marL="457200" marR="0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575"/>
              <a:buFont typeface="Arial"/>
              <a:buChar char="•"/>
              <a:defRPr b="0" i="0" sz="15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4325" lvl="1" marL="9144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0037" lvl="2" marL="13716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Char char="•"/>
              <a:defRPr b="0" i="0" sz="112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925" lvl="3" marL="18288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925" lvl="4" marL="22860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925" lvl="5" marL="27432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925" lvl="6" marL="32004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925" lvl="7" marL="36576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925" lvl="8" marL="41148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14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"/>
          <p:cNvSpPr txBox="1"/>
          <p:nvPr>
            <p:ph type="ctrTitle"/>
          </p:nvPr>
        </p:nvSpPr>
        <p:spPr>
          <a:xfrm>
            <a:off x="7464614" y="1783959"/>
            <a:ext cx="4087306" cy="28891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</a:pPr>
            <a:r>
              <a:rPr lang="en-US" sz="5400"/>
              <a:t>歌で学ぶ</a:t>
            </a:r>
            <a:br>
              <a:rPr lang="en-US" sz="5400"/>
            </a:br>
            <a:r>
              <a:rPr lang="en-US" sz="5400"/>
              <a:t>日本語</a:t>
            </a:r>
            <a:endParaRPr/>
          </a:p>
        </p:txBody>
      </p:sp>
      <p:sp>
        <p:nvSpPr>
          <p:cNvPr id="176" name="Google Shape;176;p1"/>
          <p:cNvSpPr txBox="1"/>
          <p:nvPr>
            <p:ph idx="1" type="subTitle"/>
          </p:nvPr>
        </p:nvSpPr>
        <p:spPr>
          <a:xfrm>
            <a:off x="7464612" y="4750893"/>
            <a:ext cx="4087305" cy="1147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/>
              <a:t>第7週、その1</a:t>
            </a:r>
            <a:endParaRPr/>
          </a:p>
        </p:txBody>
      </p:sp>
      <p:sp>
        <p:nvSpPr>
          <p:cNvPr id="177" name="Google Shape;177;p1"/>
          <p:cNvSpPr/>
          <p:nvPr/>
        </p:nvSpPr>
        <p:spPr>
          <a:xfrm rot="10800000">
            <a:off x="1" y="0"/>
            <a:ext cx="7188051" cy="6858000"/>
          </a:xfrm>
          <a:custGeom>
            <a:rect b="b" l="l" r="r" t="t"/>
            <a:pathLst>
              <a:path extrusionOk="0" h="6858000" w="7188051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text&#10;&#10;Description automatically generated" id="178" name="Google Shape;178;p1"/>
          <p:cNvPicPr preferRelativeResize="0"/>
          <p:nvPr/>
        </p:nvPicPr>
        <p:blipFill rotWithShape="1">
          <a:blip r:embed="rId3">
            <a:alphaModFix/>
          </a:blip>
          <a:srcRect b="2424" l="0" r="-1" t="0"/>
          <a:stretch/>
        </p:blipFill>
        <p:spPr>
          <a:xfrm>
            <a:off x="1" y="10"/>
            <a:ext cx="7028495" cy="6857990"/>
          </a:xfrm>
          <a:custGeom>
            <a:rect b="b" l="l" r="r" t="t"/>
            <a:pathLst>
              <a:path extrusionOk="0" h="6858000" w="7028495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B2D83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aphical user interface&#10;&#10;Description automatically generated" id="185" name="Google Shape;185;p2"/>
          <p:cNvPicPr preferRelativeResize="0"/>
          <p:nvPr/>
        </p:nvPicPr>
        <p:blipFill rotWithShape="1">
          <a:blip r:embed="rId3">
            <a:alphaModFix/>
          </a:blip>
          <a:srcRect b="0" l="605" r="1004" t="1332"/>
          <a:stretch/>
        </p:blipFill>
        <p:spPr>
          <a:xfrm>
            <a:off x="935355" y="0"/>
            <a:ext cx="10321290" cy="6766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3"/>
          <p:cNvSpPr txBox="1"/>
          <p:nvPr>
            <p:ph type="ctrTitle"/>
          </p:nvPr>
        </p:nvSpPr>
        <p:spPr>
          <a:xfrm>
            <a:off x="6578168" y="1520985"/>
            <a:ext cx="5613831" cy="1057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US"/>
              <a:t>返事はいらない</a:t>
            </a:r>
            <a:r>
              <a:rPr lang="en-US" sz="5400"/>
              <a:t> </a:t>
            </a:r>
            <a:endParaRPr sz="5400"/>
          </a:p>
        </p:txBody>
      </p:sp>
      <p:sp>
        <p:nvSpPr>
          <p:cNvPr id="192" name="Google Shape;192;p3"/>
          <p:cNvSpPr/>
          <p:nvPr/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3"/>
          <p:cNvSpPr/>
          <p:nvPr/>
        </p:nvSpPr>
        <p:spPr>
          <a:xfrm>
            <a:off x="0" y="0"/>
            <a:ext cx="1494330" cy="6857365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"/>
          <p:cNvSpPr/>
          <p:nvPr/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5" name="Google Shape;195;p3"/>
          <p:cNvGrpSpPr/>
          <p:nvPr/>
        </p:nvGrpSpPr>
        <p:grpSpPr>
          <a:xfrm>
            <a:off x="11460480" y="3154317"/>
            <a:ext cx="731521" cy="673460"/>
            <a:chOff x="3940602" y="308034"/>
            <a:chExt cx="2116791" cy="3428999"/>
          </a:xfrm>
        </p:grpSpPr>
        <p:sp>
          <p:nvSpPr>
            <p:cNvPr id="196" name="Google Shape;196;p3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3"/>
          <p:cNvSpPr txBox="1"/>
          <p:nvPr/>
        </p:nvSpPr>
        <p:spPr>
          <a:xfrm>
            <a:off x="7113834" y="4633754"/>
            <a:ext cx="40363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0" i="0" lang="en-US" sz="5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荒井由美</a:t>
            </a:r>
            <a:endParaRPr/>
          </a:p>
        </p:txBody>
      </p:sp>
      <p:sp>
        <p:nvSpPr>
          <p:cNvPr id="200" name="Google Shape;200;p3"/>
          <p:cNvSpPr txBox="1"/>
          <p:nvPr/>
        </p:nvSpPr>
        <p:spPr>
          <a:xfrm>
            <a:off x="7185813" y="5348116"/>
            <a:ext cx="4036333" cy="3239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あら　い　　ゆ　　み</a:t>
            </a:r>
            <a:endParaRPr/>
          </a:p>
        </p:txBody>
      </p:sp>
      <p:pic>
        <p:nvPicPr>
          <p:cNvPr descr="A picture containing text&#10;&#10;Description automatically generated" id="201" name="Google Shape;20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6282" y="826086"/>
            <a:ext cx="5205828" cy="520582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"/>
          <p:cNvSpPr/>
          <p:nvPr/>
        </p:nvSpPr>
        <p:spPr>
          <a:xfrm>
            <a:off x="11460480" y="3154317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11728313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3"/>
          <p:cNvSpPr/>
          <p:nvPr/>
        </p:nvSpPr>
        <p:spPr>
          <a:xfrm>
            <a:off x="12002999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4"/>
          <p:cNvSpPr/>
          <p:nvPr/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4"/>
          <p:cNvSpPr/>
          <p:nvPr/>
        </p:nvSpPr>
        <p:spPr>
          <a:xfrm>
            <a:off x="0" y="0"/>
            <a:ext cx="1494330" cy="6857365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4"/>
          <p:cNvSpPr/>
          <p:nvPr/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3" name="Google Shape;213;p4"/>
          <p:cNvGrpSpPr/>
          <p:nvPr/>
        </p:nvGrpSpPr>
        <p:grpSpPr>
          <a:xfrm>
            <a:off x="11460480" y="3154317"/>
            <a:ext cx="731521" cy="673460"/>
            <a:chOff x="3940602" y="308034"/>
            <a:chExt cx="2116791" cy="3428999"/>
          </a:xfrm>
        </p:grpSpPr>
        <p:sp>
          <p:nvSpPr>
            <p:cNvPr id="214" name="Google Shape;214;p4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7" name="Google Shape;217;p4"/>
          <p:cNvSpPr txBox="1"/>
          <p:nvPr/>
        </p:nvSpPr>
        <p:spPr>
          <a:xfrm>
            <a:off x="455417" y="1539215"/>
            <a:ext cx="6925884" cy="5117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遠く離れる（とおくはなれる）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思い出す（おもいだす）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返事（へんじ）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じっとしている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届く（とどく）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かりる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4"/>
          <p:cNvSpPr txBox="1"/>
          <p:nvPr/>
        </p:nvSpPr>
        <p:spPr>
          <a:xfrm>
            <a:off x="1112703" y="203199"/>
            <a:ext cx="9224010" cy="8032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2500" lnSpcReduction="1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0" i="0" lang="en-US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意味を覚えている？</a:t>
            </a:r>
            <a:endParaRPr/>
          </a:p>
        </p:txBody>
      </p:sp>
      <p:sp>
        <p:nvSpPr>
          <p:cNvPr id="219" name="Google Shape;219;p4"/>
          <p:cNvSpPr txBox="1"/>
          <p:nvPr/>
        </p:nvSpPr>
        <p:spPr>
          <a:xfrm>
            <a:off x="2635136" y="803440"/>
            <a:ext cx="100540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い　　み</a:t>
            </a:r>
            <a:endParaRPr/>
          </a:p>
        </p:txBody>
      </p:sp>
      <p:sp>
        <p:nvSpPr>
          <p:cNvPr id="220" name="Google Shape;220;p4"/>
          <p:cNvSpPr txBox="1"/>
          <p:nvPr/>
        </p:nvSpPr>
        <p:spPr>
          <a:xfrm>
            <a:off x="4514120" y="871118"/>
            <a:ext cx="800219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おぼ</a:t>
            </a:r>
            <a:endParaRPr/>
          </a:p>
        </p:txBody>
      </p:sp>
      <p:sp>
        <p:nvSpPr>
          <p:cNvPr id="221" name="Google Shape;221;p4"/>
          <p:cNvSpPr/>
          <p:nvPr/>
        </p:nvSpPr>
        <p:spPr>
          <a:xfrm>
            <a:off x="11460480" y="3154317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4"/>
          <p:cNvSpPr/>
          <p:nvPr/>
        </p:nvSpPr>
        <p:spPr>
          <a:xfrm>
            <a:off x="11728313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4"/>
          <p:cNvSpPr/>
          <p:nvPr/>
        </p:nvSpPr>
        <p:spPr>
          <a:xfrm>
            <a:off x="12002999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4"/>
          <p:cNvSpPr txBox="1"/>
          <p:nvPr/>
        </p:nvSpPr>
        <p:spPr>
          <a:xfrm>
            <a:off x="6885235" y="1538580"/>
            <a:ext cx="5606978" cy="5117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 startAt="7"/>
            </a:pPr>
            <a:r>
              <a:rPr b="0" lang="en-US" sz="3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おわりのところ</a:t>
            </a:r>
            <a:endParaRPr/>
          </a:p>
          <a:p>
            <a:pPr indent="-514350" lvl="0" marL="5143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 startAt="7"/>
            </a:pPr>
            <a:r>
              <a:rPr b="0" lang="en-US" sz="3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気に入る（きにいる）</a:t>
            </a:r>
            <a:endParaRPr/>
          </a:p>
          <a:p>
            <a:pPr indent="-514350" lvl="0" marL="5143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 startAt="7"/>
            </a:pPr>
            <a:r>
              <a:rPr b="0" lang="en-US" sz="3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いらない</a:t>
            </a:r>
            <a:endParaRPr/>
          </a:p>
          <a:p>
            <a:pPr indent="-514350" lvl="0" marL="5143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 startAt="7"/>
            </a:pPr>
            <a:r>
              <a:rPr b="0" lang="en-US" sz="3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ひとりぼっち</a:t>
            </a:r>
            <a:endParaRPr/>
          </a:p>
          <a:p>
            <a:pPr indent="-514350" lvl="0" marL="5143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 startAt="7"/>
            </a:pPr>
            <a:r>
              <a:rPr b="0" lang="en-US" sz="3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涙が出る（なみだがでる）</a:t>
            </a:r>
            <a:endParaRPr/>
          </a:p>
          <a:p>
            <a:pPr indent="-514350" lvl="0" marL="5143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 startAt="7"/>
            </a:pPr>
            <a:r>
              <a:rPr b="0" lang="en-US" sz="3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昔（むかし）</a:t>
            </a:r>
            <a:endParaRPr/>
          </a:p>
          <a:p>
            <a:pPr indent="-311150" lvl="0" marL="5143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t/>
            </a:r>
            <a:endParaRPr b="0" sz="32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5143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t/>
            </a:r>
            <a:endParaRPr b="0" sz="32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5"/>
          <p:cNvSpPr txBox="1"/>
          <p:nvPr>
            <p:ph type="ctrTitle"/>
          </p:nvPr>
        </p:nvSpPr>
        <p:spPr>
          <a:xfrm>
            <a:off x="6578168" y="1520985"/>
            <a:ext cx="5983289" cy="17620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8F4A"/>
              </a:buClr>
              <a:buSzPct val="111111"/>
              <a:buFont typeface="Calibri"/>
              <a:buNone/>
            </a:pPr>
            <a:r>
              <a:rPr b="1" lang="en-US">
                <a:solidFill>
                  <a:srgbClr val="858F4A"/>
                </a:solidFill>
              </a:rPr>
              <a:t>返事はいらない</a:t>
            </a:r>
            <a:br>
              <a:rPr b="1" lang="en-US"/>
            </a:br>
            <a:r>
              <a:rPr b="1" lang="en-US"/>
              <a:t>のワークシート</a:t>
            </a:r>
            <a:br>
              <a:rPr b="1" lang="en-US"/>
            </a:br>
            <a:r>
              <a:rPr b="1" lang="en-US"/>
              <a:t>をしましょう！</a:t>
            </a:r>
            <a:endParaRPr sz="5400"/>
          </a:p>
        </p:txBody>
      </p:sp>
      <p:sp>
        <p:nvSpPr>
          <p:cNvPr id="231" name="Google Shape;231;p5"/>
          <p:cNvSpPr/>
          <p:nvPr/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5"/>
          <p:cNvSpPr/>
          <p:nvPr/>
        </p:nvSpPr>
        <p:spPr>
          <a:xfrm>
            <a:off x="0" y="0"/>
            <a:ext cx="1494330" cy="6857365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5"/>
          <p:cNvSpPr/>
          <p:nvPr/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4" name="Google Shape;234;p5"/>
          <p:cNvGrpSpPr/>
          <p:nvPr/>
        </p:nvGrpSpPr>
        <p:grpSpPr>
          <a:xfrm>
            <a:off x="11460480" y="3154317"/>
            <a:ext cx="731521" cy="673460"/>
            <a:chOff x="3940602" y="308034"/>
            <a:chExt cx="2116791" cy="3428999"/>
          </a:xfrm>
        </p:grpSpPr>
        <p:sp>
          <p:nvSpPr>
            <p:cNvPr id="235" name="Google Shape;235;p5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" name="Google Shape;238;p5"/>
          <p:cNvSpPr txBox="1"/>
          <p:nvPr/>
        </p:nvSpPr>
        <p:spPr>
          <a:xfrm>
            <a:off x="7113834" y="4633754"/>
            <a:ext cx="40363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荒井由美</a:t>
            </a:r>
            <a:endParaRPr/>
          </a:p>
        </p:txBody>
      </p:sp>
      <p:sp>
        <p:nvSpPr>
          <p:cNvPr id="239" name="Google Shape;239;p5"/>
          <p:cNvSpPr txBox="1"/>
          <p:nvPr/>
        </p:nvSpPr>
        <p:spPr>
          <a:xfrm>
            <a:off x="7185813" y="5348116"/>
            <a:ext cx="4036333" cy="3239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あら　い　　ゆ　　み</a:t>
            </a:r>
            <a:endParaRPr/>
          </a:p>
        </p:txBody>
      </p:sp>
      <p:pic>
        <p:nvPicPr>
          <p:cNvPr descr="A picture containing text&#10;&#10;Description automatically generated" id="240" name="Google Shape;24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6282" y="826086"/>
            <a:ext cx="5205828" cy="5205828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5"/>
          <p:cNvSpPr/>
          <p:nvPr/>
        </p:nvSpPr>
        <p:spPr>
          <a:xfrm>
            <a:off x="11460480" y="3154317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5"/>
          <p:cNvSpPr/>
          <p:nvPr/>
        </p:nvSpPr>
        <p:spPr>
          <a:xfrm>
            <a:off x="11728313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5"/>
          <p:cNvSpPr/>
          <p:nvPr/>
        </p:nvSpPr>
        <p:spPr>
          <a:xfrm>
            <a:off x="12002999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6"/>
          <p:cNvSpPr txBox="1"/>
          <p:nvPr>
            <p:ph type="ctrTitle"/>
          </p:nvPr>
        </p:nvSpPr>
        <p:spPr>
          <a:xfrm>
            <a:off x="6578168" y="1520985"/>
            <a:ext cx="5983289" cy="17620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8F4A"/>
              </a:buClr>
              <a:buSzPct val="111111"/>
              <a:buFont typeface="Calibri"/>
              <a:buNone/>
            </a:pPr>
            <a:r>
              <a:rPr b="1" lang="en-US">
                <a:solidFill>
                  <a:srgbClr val="858F4A"/>
                </a:solidFill>
              </a:rPr>
              <a:t>返事はいらない</a:t>
            </a:r>
            <a:br>
              <a:rPr b="1" lang="en-US"/>
            </a:br>
            <a:r>
              <a:rPr b="1" lang="en-US"/>
              <a:t>を聴きましょう！</a:t>
            </a:r>
            <a:r>
              <a:rPr lang="en-US" sz="5400"/>
              <a:t> </a:t>
            </a:r>
            <a:endParaRPr sz="5400"/>
          </a:p>
        </p:txBody>
      </p:sp>
      <p:sp>
        <p:nvSpPr>
          <p:cNvPr id="250" name="Google Shape;250;p6"/>
          <p:cNvSpPr/>
          <p:nvPr/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0" y="0"/>
            <a:ext cx="1494330" cy="6857365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3" name="Google Shape;253;p6"/>
          <p:cNvGrpSpPr/>
          <p:nvPr/>
        </p:nvGrpSpPr>
        <p:grpSpPr>
          <a:xfrm>
            <a:off x="11460480" y="3154317"/>
            <a:ext cx="731521" cy="673460"/>
            <a:chOff x="3940602" y="308034"/>
            <a:chExt cx="2116791" cy="3428999"/>
          </a:xfrm>
        </p:grpSpPr>
        <p:sp>
          <p:nvSpPr>
            <p:cNvPr id="254" name="Google Shape;254;p6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7" name="Google Shape;257;p6"/>
          <p:cNvSpPr txBox="1"/>
          <p:nvPr/>
        </p:nvSpPr>
        <p:spPr>
          <a:xfrm>
            <a:off x="7113834" y="4633754"/>
            <a:ext cx="40363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荒井由美</a:t>
            </a:r>
            <a:endParaRPr/>
          </a:p>
        </p:txBody>
      </p:sp>
      <p:sp>
        <p:nvSpPr>
          <p:cNvPr id="258" name="Google Shape;258;p6"/>
          <p:cNvSpPr txBox="1"/>
          <p:nvPr/>
        </p:nvSpPr>
        <p:spPr>
          <a:xfrm>
            <a:off x="7185813" y="5348116"/>
            <a:ext cx="4036333" cy="3239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あら　い　　ゆ　　み</a:t>
            </a:r>
            <a:endParaRPr/>
          </a:p>
        </p:txBody>
      </p:sp>
      <p:pic>
        <p:nvPicPr>
          <p:cNvPr descr="A picture containing text&#10;&#10;Description automatically generated" id="259" name="Google Shape;25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6282" y="826086"/>
            <a:ext cx="5205828" cy="5205828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6"/>
          <p:cNvSpPr/>
          <p:nvPr/>
        </p:nvSpPr>
        <p:spPr>
          <a:xfrm>
            <a:off x="11460480" y="3154317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6"/>
          <p:cNvSpPr/>
          <p:nvPr/>
        </p:nvSpPr>
        <p:spPr>
          <a:xfrm>
            <a:off x="11728313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6"/>
          <p:cNvSpPr/>
          <p:nvPr/>
        </p:nvSpPr>
        <p:spPr>
          <a:xfrm>
            <a:off x="12002999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7"/>
          <p:cNvSpPr/>
          <p:nvPr/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7"/>
          <p:cNvSpPr/>
          <p:nvPr/>
        </p:nvSpPr>
        <p:spPr>
          <a:xfrm>
            <a:off x="0" y="0"/>
            <a:ext cx="1494330" cy="6857365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7"/>
          <p:cNvSpPr/>
          <p:nvPr/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1" name="Google Shape;271;p7"/>
          <p:cNvGrpSpPr/>
          <p:nvPr/>
        </p:nvGrpSpPr>
        <p:grpSpPr>
          <a:xfrm>
            <a:off x="11460480" y="3154317"/>
            <a:ext cx="731521" cy="673460"/>
            <a:chOff x="3940602" y="308034"/>
            <a:chExt cx="2116791" cy="3428999"/>
          </a:xfrm>
        </p:grpSpPr>
        <p:sp>
          <p:nvSpPr>
            <p:cNvPr id="272" name="Google Shape;272;p7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5" name="Google Shape;275;p7"/>
          <p:cNvSpPr txBox="1"/>
          <p:nvPr/>
        </p:nvSpPr>
        <p:spPr>
          <a:xfrm>
            <a:off x="455416" y="1539215"/>
            <a:ext cx="11405151" cy="5117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オンラインからのコピペ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オンラインの歌詞を見て、手で書く。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スクリーンショットをとる。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歌を何回も聴きながら、歌詞を書く。書いたら、オンラインの歌詞を見て、分からなかったところをなおす。</a:t>
            </a:r>
            <a:endParaRPr/>
          </a:p>
          <a:p>
            <a:pPr indent="-457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lphaLcParenR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その他</a:t>
            </a:r>
            <a:endParaRPr/>
          </a:p>
        </p:txBody>
      </p:sp>
      <p:sp>
        <p:nvSpPr>
          <p:cNvPr id="276" name="Google Shape;276;p7"/>
          <p:cNvSpPr txBox="1"/>
          <p:nvPr/>
        </p:nvSpPr>
        <p:spPr>
          <a:xfrm>
            <a:off x="1112703" y="203199"/>
            <a:ext cx="9224010" cy="8032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2500" lnSpcReduction="1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歌詞の書き方</a:t>
            </a:r>
            <a:endParaRPr/>
          </a:p>
        </p:txBody>
      </p:sp>
      <p:sp>
        <p:nvSpPr>
          <p:cNvPr id="277" name="Google Shape;277;p7"/>
          <p:cNvSpPr txBox="1"/>
          <p:nvPr/>
        </p:nvSpPr>
        <p:spPr>
          <a:xfrm>
            <a:off x="3456199" y="832773"/>
            <a:ext cx="141577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か　　　し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7"/>
          <p:cNvSpPr/>
          <p:nvPr/>
        </p:nvSpPr>
        <p:spPr>
          <a:xfrm>
            <a:off x="11460480" y="3154317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7"/>
          <p:cNvSpPr/>
          <p:nvPr/>
        </p:nvSpPr>
        <p:spPr>
          <a:xfrm>
            <a:off x="11728313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7"/>
          <p:cNvSpPr/>
          <p:nvPr/>
        </p:nvSpPr>
        <p:spPr>
          <a:xfrm>
            <a:off x="12002999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5400">
                <a:highlight>
                  <a:srgbClr val="FFFF00"/>
                </a:highlight>
              </a:rPr>
              <a:t>今日の授業のスケジュール</a:t>
            </a:r>
            <a:endParaRPr sz="5400"/>
          </a:p>
        </p:txBody>
      </p:sp>
      <p:pic>
        <p:nvPicPr>
          <p:cNvPr descr="A picture containing text, indoor&#10;&#10;Description automatically generated" id="286" name="Google Shape;28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248" y="1581121"/>
            <a:ext cx="11548872" cy="19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285" y="1929724"/>
            <a:ext cx="11548872" cy="441270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8"/>
          <p:cNvSpPr/>
          <p:nvPr/>
        </p:nvSpPr>
        <p:spPr>
          <a:xfrm>
            <a:off x="6697884" y="4917327"/>
            <a:ext cx="6096000" cy="1575548"/>
          </a:xfrm>
          <a:prstGeom prst="wedgeEllipseCallout">
            <a:avLst>
              <a:gd fmla="val -42296" name="adj1"/>
              <a:gd fmla="val -98795" name="adj2"/>
            </a:avLst>
          </a:prstGeom>
          <a:solidFill>
            <a:srgbClr val="B8BC1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Remember to include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クラスでの会話のために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9" name="Google Shape;28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0247" y="1576387"/>
            <a:ext cx="11548871" cy="19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2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2022-03-28T02:38:47Z</dcterms:created>
  <dc:creator>Amy Snyder Ohta</dc:creator>
</cp:coreProperties>
</file>